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87" r:id="rId8"/>
    <p:sldId id="290" r:id="rId9"/>
    <p:sldId id="289" r:id="rId10"/>
    <p:sldId id="282" r:id="rId11"/>
    <p:sldId id="288" r:id="rId12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59F94-765D-D04C-8849-488EF40EC623}" v="4" dt="2025-04-16T11:41:44.5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08:39:08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11351 10054 0 0 0,'4'4'0'0'0,"5"6"0"0"0,2 4 0 0 0,2 9 0 0 0,4 9 0 0 0,3 10 0 0 0,-3-1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08:39:08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20938 16669 0 0 0,'-5'0'639'0'0,"4"0"-1278"0"0,-3 0 639 0 0,-4 0 639 0 0,-6 0-1278 0 0,5 0 639 0 0,-1 0 0 0 0,-3 0 0 0 0,-3 0 0 0 0,-3 0 287 0 0,-2 0-287 0 0,6 0-287 0 0,2 0 287 0 0,-1 0 319 0 0,1 0-319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08:39:08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27040 15319 0 0 0,'0'4'0'0'0,"0"6"0"0"0,0 5 191 0 0,0 4-191 0 0,0 2 1600 0 0,0 3-1600 0 0,0 5 1728 0 0,0 2-1728 0 0,0 3-1600 0 0,0 5 1600 0 0,0-5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16T08:39:0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20743 8546 0 0 0,'0'4'0'0'0,"0"6"0"0"0,0 4 0 0 0,0 5 0 0 0,0 3 0 0 0,0 6 0 0 0,0 2 0 0 0,4 0 0 0 0,2 4 0 0 0,-1-1 0 0 0,-1 3 0 0 0,-1-1 0 0 0,-1 2 0 0 0,-1-1 0 0 0,-1 1 0 0 0,0-2 0 0 0,0 2 0 0 0,0 3 0 0 0,0 2 127 0 0,0-1-127 0 0,-1 0 1600 0 0,1 1-1600 0 0,0 2 768 0 0,0 2-768 0 0,0 1-672 0 0,0-4 672 0 0,0 0 1408 0 0,0 0-1408 0 0,0 1 640 0 0,4 2-640 0 0,2 0-1248 0 0,-1 2 1248 0 0,-1-1-576 0 0,-1 2 576 0 0,-1-1 992 0 0,-1 0-992 0 0,-1 1 224 0 0,0-1-224 0 0,0 0-128 0 0,0 0 128 0 0,0 0-1376 0 0,0 0 1376 0 0,0 1 2400 0 0,-1-1-2400 0 0,1 0-1600 0 0,0 0 1600 0 0,0 0-384 0 0,0 0 384 0 0,0 0-1600 0 0,0 0 1600 0 0,0 0-575 0 0,0 0 575 0 0,0-8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FB8E6-10A7-673A-7D5E-0B7249F38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ACE82B-499F-EF95-B635-77693A82D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CC9940-CB18-D294-D36A-6232F5D0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391F08-7AC7-D6B0-DB3D-2F7501A7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4EB837-C39F-9127-57B9-564D1AE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2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E6F23-E4E6-AA36-48BA-B409A7A2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C70722-0557-BE2C-B7EB-A4EFB995F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A4B54E-E9A7-AE86-FE7B-A1E14296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5936D8-D00F-0E18-BAEF-5516D68A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87AA7F-DFFD-881B-7E34-D2EF11C0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F31889-79D7-0F34-322B-95E5C43C3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056338-AB31-6875-B2D9-559334020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129114-F368-A503-DAD7-80A899392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471742-791D-BA50-5014-D4166B62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B9103B-C0AA-32CC-528B-2BE6F973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28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2D170-3871-AE2F-9A29-4D0E4FE5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91653C-21A2-A9EE-76C1-52E6FA5BC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644A1E-A764-9A06-989C-430D5E52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9A0C9A-E8C9-CDC8-4F65-2F3E0951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405D64-6579-0D9C-9F3C-B5F86D52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01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4D7D7-F809-DE90-9006-31C1588E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F7BD92-26FD-7DB9-E0FC-1684C0FB2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91EF81-C833-1421-3769-E818CF1C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859DE6-AC8E-25E1-8FB9-184740BA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7BB992-EDD6-FDA3-3EE1-8D54D5D7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9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D2AD7-4C6C-EF50-6DDD-73A73E1D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24EA77-C812-50BE-4C1E-816389ECA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5D57DB-AF49-AA91-83D5-D770303E0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72996B-32D8-D7CF-275D-85F10461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0EA60A-2C2A-C97E-8468-4FC11D5A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A2D709-ADE5-C0AA-9B68-A53F43E7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78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4B9D0-3DC6-04B3-A3F5-1F43387F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62E95F-B8F7-8E38-09BA-F449BCB4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F71D57-F7D8-9876-27F3-152DDA54F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3F4CFE-58D1-EB59-7E69-779694EE2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05C770E-F580-7AC8-9AFC-CB44DF0D3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D54C02-8F5E-E801-FFBB-851C362D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4D6C69A-9B4C-7C48-34AC-20609D9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C59A83-F69A-6C39-78E2-D323A08B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32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A74D3-5999-83F3-AC45-783775FA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59F413-6166-90DE-DA34-1E31E086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E9E65B-D024-68F8-2799-DDAA30E6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C56811-D692-DE5F-6FC6-D391A46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2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E64E14-8579-F36B-B889-275D5C24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161211-BD20-37F9-7E58-601FDCFE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98429A-D6C9-C703-1EE6-E3D133E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09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AFA24-5E37-B1BF-A905-4B35A5B6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27BFA8-3398-EC51-412C-10FDFE6B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0BA440-EB74-AA22-E55F-D41B4A02C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9FA35F-7CD1-857A-C350-DD4E80F0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BD6AC8-C588-F9D7-6875-3BE257E7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C208E1-9108-281D-9087-1F1F599A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96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7553F-41BC-8D2B-4999-FFA0C203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D1AECC-AE06-F915-2CE8-0C947FB83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B57A4C-E22A-5987-4481-07D021173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548449-2D98-8A7F-E8D9-84727D7B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E70C1B-B947-B714-405F-2BE5C64B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D4123D-B591-ED54-D1C5-6E688A2D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79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7300D2-FA1C-571B-1501-E8F50D93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C9FE95-8D37-9E04-FDBF-E00A7086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A55521-70A9-A9A4-8B0B-F47CAFC1D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D8DF-0CE6-47FC-A9EA-761F6E9D8A3D}" type="datetimeFigureOut">
              <a:rPr lang="nl-NL" smtClean="0"/>
              <a:t>16-10-2025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698BD2-DC5E-D8BE-A437-296BFFF65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2507C7-D21B-9FBC-7AE5-BFEFC3622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BE82-FC9A-4575-B13D-8418FFD8AC5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6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357F9437-7D0F-3120-385B-646A04EDB53E}"/>
              </a:ext>
            </a:extLst>
          </p:cNvPr>
          <p:cNvSpPr txBox="1"/>
          <p:nvPr/>
        </p:nvSpPr>
        <p:spPr>
          <a:xfrm>
            <a:off x="802433" y="887651"/>
            <a:ext cx="4590661" cy="1082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61F57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 uitstroom EOA</a:t>
            </a:r>
            <a:endParaRPr lang="nl-NL" sz="4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3EFB9F2-896D-3731-C891-675EC063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4DCCAF8-5CB0-E25C-DC7E-636A36BA9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303"/>
          <a:stretch/>
        </p:blipFill>
        <p:spPr>
          <a:xfrm>
            <a:off x="802433" y="2643829"/>
            <a:ext cx="3554963" cy="123444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8415C802-439D-8DAD-36A3-63BC9470F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77" y="1051905"/>
            <a:ext cx="2990215" cy="3753485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BBD054E0-B153-4D90-B88E-42AFB349F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158" y="4967278"/>
            <a:ext cx="7126842" cy="1890721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2581EAF-0ADA-EAC7-58BF-A22A0F823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75" y="4976704"/>
            <a:ext cx="762066" cy="189072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E92C355-CE17-A2FB-F704-4B0294F28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891" y="6065450"/>
            <a:ext cx="4306267" cy="792549"/>
          </a:xfrm>
          <a:prstGeom prst="rect">
            <a:avLst/>
          </a:prstGeom>
        </p:spPr>
      </p:pic>
      <p:sp>
        <p:nvSpPr>
          <p:cNvPr id="46" name="Tekstvak 45">
            <a:extLst>
              <a:ext uri="{FF2B5EF4-FFF2-40B4-BE49-F238E27FC236}">
                <a16:creationId xmlns:a16="http://schemas.microsoft.com/office/drawing/2014/main" id="{ADC0DAAC-75B8-AD48-5A64-A9F21B330427}"/>
              </a:ext>
            </a:extLst>
          </p:cNvPr>
          <p:cNvSpPr txBox="1"/>
          <p:nvPr/>
        </p:nvSpPr>
        <p:spPr>
          <a:xfrm>
            <a:off x="931178" y="4962366"/>
            <a:ext cx="386223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SCHOOLJAAR 2025-2026</a:t>
            </a:r>
          </a:p>
        </p:txBody>
      </p:sp>
      <p:cxnSp>
        <p:nvCxnSpPr>
          <p:cNvPr id="47" name="Rechte verbindingslijn 46" descr="scheidingslijn tekst">
            <a:extLst>
              <a:ext uri="{FF2B5EF4-FFF2-40B4-BE49-F238E27FC236}">
                <a16:creationId xmlns:a16="http://schemas.microsoft.com/office/drawing/2014/main" id="{6E2DEB57-7D5B-517B-ED59-5F25CB6B0435}"/>
              </a:ext>
            </a:extLst>
          </p:cNvPr>
          <p:cNvCxnSpPr>
            <a:cxnSpLocks/>
          </p:cNvCxnSpPr>
          <p:nvPr/>
        </p:nvCxnSpPr>
        <p:spPr>
          <a:xfrm>
            <a:off x="1012271" y="5433969"/>
            <a:ext cx="1899753" cy="0"/>
          </a:xfrm>
          <a:prstGeom prst="line">
            <a:avLst/>
          </a:prstGeom>
          <a:ln w="38100">
            <a:solidFill>
              <a:srgbClr val="061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7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357F9437-7D0F-3120-385B-646A04EDB53E}"/>
              </a:ext>
            </a:extLst>
          </p:cNvPr>
          <p:cNvSpPr txBox="1"/>
          <p:nvPr/>
        </p:nvSpPr>
        <p:spPr>
          <a:xfrm>
            <a:off x="802433" y="890016"/>
            <a:ext cx="7846267" cy="15054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l-NL" sz="4000" b="1">
                <a:solidFill>
                  <a:srgbClr val="061F5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Het Nederlandse onderwijssysteem</a:t>
            </a:r>
            <a:br>
              <a:rPr lang="nl-NL" sz="4000" b="1">
                <a:solidFill>
                  <a:srgbClr val="061F57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sz="160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3EFB9F2-896D-3731-C891-675EC063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2581EAF-0ADA-EAC7-58BF-A22A0F823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967277"/>
            <a:ext cx="762066" cy="18907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95B6D5A-D3D5-AAB6-A06B-6759CB120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5" y="6242180"/>
            <a:ext cx="11510865" cy="6158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5BE429-A0A4-9556-3761-71D7C663DB02}"/>
              </a:ext>
            </a:extLst>
          </p:cNvPr>
          <p:cNvSpPr txBox="1"/>
          <p:nvPr/>
        </p:nvSpPr>
        <p:spPr>
          <a:xfrm>
            <a:off x="802432" y="2773677"/>
            <a:ext cx="10207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sz="2400" i="1">
                <a:solidFill>
                  <a:srgbClr val="061F57"/>
                </a:solidFill>
              </a:rPr>
            </a:br>
            <a:endParaRPr lang="nl-NL" sz="2400">
              <a:solidFill>
                <a:srgbClr val="061F57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3E8D46-F707-8EA4-8BFC-2461B190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752764"/>
            <a:ext cx="1124994" cy="141215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CD66872-6508-5E69-B618-0EB15113EE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65" t="11400" r="18101" b="2033"/>
          <a:stretch/>
        </p:blipFill>
        <p:spPr>
          <a:xfrm>
            <a:off x="2457449" y="1640084"/>
            <a:ext cx="6010275" cy="46020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CEFE19-F776-CE22-8B28-78AC9E116264}"/>
                  </a:ext>
                </a:extLst>
              </p14:cNvPr>
              <p14:cNvContentPartPr/>
              <p14:nvPr/>
            </p14:nvContentPartPr>
            <p14:xfrm>
              <a:off x="2658340" y="3229840"/>
              <a:ext cx="32963" cy="59795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CEFE19-F776-CE22-8B28-78AC9E1162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0972" y="3211937"/>
                <a:ext cx="68053" cy="95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90871A-47CE-A443-C8F1-E980D7B74350}"/>
                  </a:ext>
                </a:extLst>
              </p14:cNvPr>
              <p14:cNvContentPartPr/>
              <p14:nvPr/>
            </p14:nvContentPartPr>
            <p14:xfrm>
              <a:off x="5738857" y="5394613"/>
              <a:ext cx="62733" cy="865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90871A-47CE-A443-C8F1-E980D7B743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20933" y="4970322"/>
                <a:ext cx="98222" cy="865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51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357F9437-7D0F-3120-385B-646A04EDB53E}"/>
              </a:ext>
            </a:extLst>
          </p:cNvPr>
          <p:cNvSpPr txBox="1"/>
          <p:nvPr/>
        </p:nvSpPr>
        <p:spPr>
          <a:xfrm>
            <a:off x="802433" y="890016"/>
            <a:ext cx="5293567" cy="15054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l-NL" sz="4000" b="1">
                <a:solidFill>
                  <a:srgbClr val="061F5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Taalniveau</a:t>
            </a:r>
            <a:br>
              <a:rPr lang="nl-NL" sz="4000" b="1">
                <a:solidFill>
                  <a:srgbClr val="061F57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sz="1600">
              <a:solidFill>
                <a:srgbClr val="061F57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3EFB9F2-896D-3731-C891-675EC063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2581EAF-0ADA-EAC7-58BF-A22A0F823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967277"/>
            <a:ext cx="762066" cy="18907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95B6D5A-D3D5-AAB6-A06B-6759CB120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5" y="6242180"/>
            <a:ext cx="11510865" cy="6158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35BE429-A0A4-9556-3761-71D7C663DB02}"/>
              </a:ext>
            </a:extLst>
          </p:cNvPr>
          <p:cNvSpPr txBox="1"/>
          <p:nvPr/>
        </p:nvSpPr>
        <p:spPr>
          <a:xfrm>
            <a:off x="802432" y="2773677"/>
            <a:ext cx="10207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l-NL" sz="2400" i="1">
                <a:solidFill>
                  <a:srgbClr val="061F57"/>
                </a:solidFill>
              </a:rPr>
            </a:br>
            <a:endParaRPr lang="nl-NL" sz="2400">
              <a:solidFill>
                <a:srgbClr val="061F57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3E8D46-F707-8EA4-8BFC-2461B190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752764"/>
            <a:ext cx="1124994" cy="1412155"/>
          </a:xfrm>
          <a:prstGeom prst="rect">
            <a:avLst/>
          </a:prstGeom>
        </p:spPr>
      </p:pic>
      <p:pic>
        <p:nvPicPr>
          <p:cNvPr id="3" name="Tijdelijke aanduiding voor inhoud 4">
            <a:extLst>
              <a:ext uri="{FF2B5EF4-FFF2-40B4-BE49-F238E27FC236}">
                <a16:creationId xmlns:a16="http://schemas.microsoft.com/office/drawing/2014/main" id="{DF142E0A-46A4-A7C5-3932-D44B86B84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100" y="1848881"/>
            <a:ext cx="6718125" cy="43932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7EB9CF-0965-9ACD-33FE-B0085A775A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450" y="1115358"/>
            <a:ext cx="5663675" cy="658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F5D4FA-798E-7B66-08B7-5AD8AC65AC2B}"/>
                  </a:ext>
                </a:extLst>
              </p14:cNvPr>
              <p14:cNvContentPartPr/>
              <p14:nvPr/>
            </p14:nvContentPartPr>
            <p14:xfrm>
              <a:off x="7793181" y="4944340"/>
              <a:ext cx="8659" cy="93367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F5D4FA-798E-7B66-08B7-5AD8AC65AC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0231" y="4926385"/>
                <a:ext cx="865900" cy="128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266F0E-87C3-1424-2B6D-EA04F89849D9}"/>
                  </a:ext>
                </a:extLst>
              </p14:cNvPr>
              <p14:cNvContentPartPr/>
              <p14:nvPr/>
            </p14:nvContentPartPr>
            <p14:xfrm>
              <a:off x="5732318" y="2727613"/>
              <a:ext cx="17695" cy="76873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266F0E-87C3-1424-2B6D-EA04F89849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4623" y="2709618"/>
                <a:ext cx="52731" cy="8043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62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98497-2A50-F943-1C97-96A720EF8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F1E34FE0-F247-0EE7-DC65-DF65E6B7F99E}"/>
              </a:ext>
            </a:extLst>
          </p:cNvPr>
          <p:cNvSpPr txBox="1"/>
          <p:nvPr/>
        </p:nvSpPr>
        <p:spPr>
          <a:xfrm>
            <a:off x="758891" y="890016"/>
            <a:ext cx="8910734" cy="15054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61F5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Doorstroom: Voortgezet Onderwijs</a:t>
            </a:r>
            <a:br>
              <a:rPr lang="nl-NL" sz="4000" b="1" dirty="0">
                <a:solidFill>
                  <a:srgbClr val="061F57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2B558D9-411D-680C-B2EA-8B34A5D4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C3FF6B8-8700-DA9C-6CC0-49DDC6F5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967277"/>
            <a:ext cx="762066" cy="18907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F57EE81-C009-CAA6-1902-D86AF97B0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91" y="6242180"/>
            <a:ext cx="11510865" cy="6158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8B06CD-106A-7FD4-1353-6BB058D9FBA0}"/>
              </a:ext>
            </a:extLst>
          </p:cNvPr>
          <p:cNvSpPr txBox="1"/>
          <p:nvPr/>
        </p:nvSpPr>
        <p:spPr>
          <a:xfrm>
            <a:off x="758891" y="1890723"/>
            <a:ext cx="10207689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dirty="0">
                <a:solidFill>
                  <a:srgbClr val="061F57"/>
                </a:solidFill>
              </a:rPr>
              <a:t>Leeftijd: 12-15 jaar</a:t>
            </a:r>
          </a:p>
          <a:p>
            <a:endParaRPr lang="nl-NL" sz="2400" dirty="0">
              <a:solidFill>
                <a:srgbClr val="061F57"/>
              </a:solidFill>
            </a:endParaRPr>
          </a:p>
          <a:p>
            <a:r>
              <a:rPr lang="nl-NL" sz="2400" dirty="0">
                <a:solidFill>
                  <a:srgbClr val="061F57"/>
                </a:solidFill>
              </a:rPr>
              <a:t>Taalniveau (lezen, luisteren, schrijven, spreken): 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A2 = basis/kader			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A2-B1 = TL				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B1 = HAVO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algn="ctr"/>
            <a:endParaRPr lang="nl-NL" sz="2400" dirty="0">
              <a:solidFill>
                <a:srgbClr val="061F57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817469-8E35-78A5-0D46-1757F8384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752764"/>
            <a:ext cx="1124994" cy="1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3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47413-51F8-0069-9347-73A6AB0B3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BB95AFD4-84B6-A72B-AA04-E5FD522FCFD6}"/>
              </a:ext>
            </a:extLst>
          </p:cNvPr>
          <p:cNvSpPr txBox="1"/>
          <p:nvPr/>
        </p:nvSpPr>
        <p:spPr>
          <a:xfrm>
            <a:off x="758891" y="890016"/>
            <a:ext cx="8910734" cy="15054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61F5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Doorstroom: Voortgezet Onderwijs</a:t>
            </a:r>
            <a:br>
              <a:rPr lang="nl-NL" sz="4000" b="1" dirty="0">
                <a:solidFill>
                  <a:srgbClr val="061F57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81A96E40-6AFB-6AAC-8106-3885F2161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1AFBACF3-D3C0-ABFC-527C-8B52779D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967277"/>
            <a:ext cx="762066" cy="18907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9072C16-85D7-7DD1-05C3-C750F58D8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91" y="6242180"/>
            <a:ext cx="11510865" cy="6158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B2B502-66FC-B01A-22A7-A4C09B5E394D}"/>
              </a:ext>
            </a:extLst>
          </p:cNvPr>
          <p:cNvSpPr txBox="1"/>
          <p:nvPr/>
        </p:nvSpPr>
        <p:spPr>
          <a:xfrm>
            <a:off x="802433" y="2270105"/>
            <a:ext cx="10207689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A2 = basis/kader		VMBO / </a:t>
            </a:r>
            <a:r>
              <a:rPr lang="nl-NL" sz="2400" dirty="0" err="1">
                <a:solidFill>
                  <a:srgbClr val="061F57"/>
                </a:solidFill>
              </a:rPr>
              <a:t>Bonnefanten</a:t>
            </a:r>
            <a:r>
              <a:rPr lang="nl-NL" sz="2400" dirty="0">
                <a:solidFill>
                  <a:srgbClr val="061F57"/>
                </a:solidFill>
              </a:rPr>
              <a:t> College	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B1 = TL			</a:t>
            </a:r>
            <a:r>
              <a:rPr lang="nl-NL" sz="2400" dirty="0" err="1">
                <a:solidFill>
                  <a:srgbClr val="061F57"/>
                </a:solidFill>
              </a:rPr>
              <a:t>Bonnefanten</a:t>
            </a:r>
            <a:r>
              <a:rPr lang="nl-NL" sz="2400" dirty="0">
                <a:solidFill>
                  <a:srgbClr val="061F57"/>
                </a:solidFill>
              </a:rPr>
              <a:t> College / Sint-Maartens college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B1+ = HAVO			Sint-Maartens college /  </a:t>
            </a:r>
            <a:r>
              <a:rPr lang="nl-NL" sz="2400" dirty="0" err="1">
                <a:solidFill>
                  <a:srgbClr val="061F57"/>
                </a:solidFill>
              </a:rPr>
              <a:t>Porta</a:t>
            </a:r>
            <a:r>
              <a:rPr lang="nl-NL" sz="2400" dirty="0">
                <a:solidFill>
                  <a:srgbClr val="061F57"/>
                </a:solidFill>
              </a:rPr>
              <a:t> </a:t>
            </a:r>
            <a:r>
              <a:rPr lang="nl-NL" sz="2400" dirty="0" err="1">
                <a:solidFill>
                  <a:srgbClr val="061F57"/>
                </a:solidFill>
              </a:rPr>
              <a:t>Mosana</a:t>
            </a:r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algn="ctr"/>
            <a:endParaRPr lang="nl-NL" sz="2400" dirty="0">
              <a:solidFill>
                <a:srgbClr val="061F57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6D79DC9-85A7-A44C-9D45-F89C9CC6D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752764"/>
            <a:ext cx="1124994" cy="1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8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35E50-B4A4-9409-0621-BC094D20F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6D448491-F79F-428A-C39E-D17DA044BD98}"/>
              </a:ext>
            </a:extLst>
          </p:cNvPr>
          <p:cNvSpPr txBox="1"/>
          <p:nvPr/>
        </p:nvSpPr>
        <p:spPr>
          <a:xfrm>
            <a:off x="758891" y="890016"/>
            <a:ext cx="8910734" cy="15054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61F57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Doorstroom: Voortgezet Onderwijs</a:t>
            </a:r>
            <a:br>
              <a:rPr lang="nl-NL" sz="4000" b="1" dirty="0">
                <a:solidFill>
                  <a:srgbClr val="061F57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nl-NL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2B90FE37-24A9-98AB-A5F9-6002DE26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3E2384C-3903-F603-FFB0-BA7C4C29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967277"/>
            <a:ext cx="762066" cy="18907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62DC236-1F92-2154-EA5C-3F4AD82E4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91" y="6242180"/>
            <a:ext cx="11510865" cy="61581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D6B7F96-7C9F-3244-F217-73EFADA78E9B}"/>
              </a:ext>
            </a:extLst>
          </p:cNvPr>
          <p:cNvSpPr txBox="1"/>
          <p:nvPr/>
        </p:nvSpPr>
        <p:spPr>
          <a:xfrm>
            <a:off x="865807" y="1557991"/>
            <a:ext cx="10207689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Andere schoolomgeving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Meer zelfstandig werken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Breed pakket aan vakken (Nederlands, Engels, rekenen en wiskunde, mens en natuur, mens en maatschappij, kunst en cultuur, bewegen en sport)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061F57"/>
                </a:solidFill>
              </a:rPr>
              <a:t>Veel drukker: meer huiswerk, proefwerkweken </a:t>
            </a: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marL="342900" indent="-342900">
              <a:buFontTx/>
              <a:buChar char="-"/>
            </a:pPr>
            <a:endParaRPr lang="nl-NL" sz="2400" dirty="0">
              <a:solidFill>
                <a:srgbClr val="061F57"/>
              </a:solidFill>
            </a:endParaRPr>
          </a:p>
          <a:p>
            <a:pPr algn="ctr"/>
            <a:endParaRPr lang="nl-NL" sz="2400" dirty="0">
              <a:solidFill>
                <a:srgbClr val="061F57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458BE9-398D-A942-41C1-A322C22AF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752764"/>
            <a:ext cx="1124994" cy="1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357F9437-7D0F-3120-385B-646A04EDB53E}"/>
              </a:ext>
            </a:extLst>
          </p:cNvPr>
          <p:cNvSpPr txBox="1"/>
          <p:nvPr/>
        </p:nvSpPr>
        <p:spPr>
          <a:xfrm>
            <a:off x="802433" y="890016"/>
            <a:ext cx="8910734" cy="15054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061F57"/>
                </a:solidFill>
                <a:latin typeface="Calibri"/>
                <a:ea typeface="MS Mincho"/>
                <a:cs typeface="Times New Roman"/>
              </a:rPr>
              <a:t>Tijdpad 2025-2026</a:t>
            </a:r>
            <a:endParaRPr lang="nl-NL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13EFB9F2-896D-3731-C891-675EC0636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2581EAF-0ADA-EAC7-58BF-A22A0F823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967277"/>
            <a:ext cx="762066" cy="18907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95B6D5A-D3D5-AAB6-A06B-6759CB120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5" y="6242180"/>
            <a:ext cx="11510865" cy="6158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13E8D46-F707-8EA4-8BFC-2461B190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752764"/>
            <a:ext cx="1124994" cy="1412155"/>
          </a:xfrm>
          <a:prstGeom prst="rect">
            <a:avLst/>
          </a:prstGeom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92C7D8D-3E7A-C11D-C859-F1984497D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064053"/>
              </p:ext>
            </p:extLst>
          </p:nvPr>
        </p:nvGraphicFramePr>
        <p:xfrm>
          <a:off x="802433" y="1955584"/>
          <a:ext cx="1025609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814">
                  <a:extLst>
                    <a:ext uri="{9D8B030D-6E8A-4147-A177-3AD203B41FA5}">
                      <a16:colId xmlns:a16="http://schemas.microsoft.com/office/drawing/2014/main" val="1960007693"/>
                    </a:ext>
                  </a:extLst>
                </a:gridCol>
                <a:gridCol w="7939278">
                  <a:extLst>
                    <a:ext uri="{9D8B030D-6E8A-4147-A177-3AD203B41FA5}">
                      <a16:colId xmlns:a16="http://schemas.microsoft.com/office/drawing/2014/main" val="727209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Januari/februari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Open dagen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0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Februari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TOA toetsing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0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Februari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Leerlingbespreking, oudergesprekken + </a:t>
                      </a:r>
                      <a:r>
                        <a:rPr lang="nl-NL" sz="2400" u="sng" dirty="0">
                          <a:solidFill>
                            <a:srgbClr val="061F57"/>
                          </a:solidFill>
                        </a:rPr>
                        <a:t>definitief advies</a:t>
                      </a:r>
                      <a:endParaRPr lang="nl-NL" sz="2400" dirty="0">
                        <a:solidFill>
                          <a:srgbClr val="061F57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5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Februari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>
                          <a:solidFill>
                            <a:srgbClr val="061F57"/>
                          </a:solidFill>
                        </a:rPr>
                        <a:t>Aanmelden opleiding (voor 1 maart)</a:t>
                      </a:r>
                      <a:endParaRPr lang="nl-NL" sz="2400" dirty="0">
                        <a:solidFill>
                          <a:srgbClr val="061F57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April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Aanmeldingsgesprekken, testen, doorstroomdossier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6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Mei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TOA toetsing  (check)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8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Juli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61F57"/>
                          </a:solidFill>
                        </a:rPr>
                        <a:t>Definitieve bevestiging </a:t>
                      </a:r>
                      <a:r>
                        <a:rPr lang="nl-NL" sz="2400" b="1" dirty="0">
                          <a:solidFill>
                            <a:srgbClr val="061F57"/>
                          </a:solidFill>
                        </a:rPr>
                        <a:t>aanname</a:t>
                      </a:r>
                      <a:endParaRPr lang="nl-NL" sz="2400" dirty="0">
                        <a:solidFill>
                          <a:srgbClr val="061F57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98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69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62ADD-6147-292F-4E2D-5A2E99462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8">
            <a:extLst>
              <a:ext uri="{FF2B5EF4-FFF2-40B4-BE49-F238E27FC236}">
                <a16:creationId xmlns:a16="http://schemas.microsoft.com/office/drawing/2014/main" id="{012F5DFD-3869-6C38-2599-75740537081D}"/>
              </a:ext>
            </a:extLst>
          </p:cNvPr>
          <p:cNvSpPr txBox="1"/>
          <p:nvPr/>
        </p:nvSpPr>
        <p:spPr>
          <a:xfrm>
            <a:off x="1206566" y="2488534"/>
            <a:ext cx="8910734" cy="150546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nl-NL" sz="4000" b="1" dirty="0">
                <a:solidFill>
                  <a:srgbClr val="061F57"/>
                </a:solidFill>
                <a:effectLst/>
                <a:latin typeface="Calibri"/>
                <a:ea typeface="MS Mincho"/>
                <a:cs typeface="Times New Roman"/>
              </a:rPr>
              <a:t>VRAGEN?</a:t>
            </a:r>
            <a:endParaRPr lang="nl-NL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975EAB30-3293-CA5F-5353-D062671E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3" y="0"/>
            <a:ext cx="10823510" cy="890016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535686F-3EC6-49ED-A8BD-7FB07A53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4967277"/>
            <a:ext cx="762066" cy="189072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C6F61F6-4FC4-E724-B49D-A1A13F1FB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5" y="6242180"/>
            <a:ext cx="11510865" cy="6158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D0FF8DB-7AC6-01ED-1B25-DB087441A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752764"/>
            <a:ext cx="1124994" cy="14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25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C3D14127556B4AA29CEBD5D420451E" ma:contentTypeVersion="15" ma:contentTypeDescription="Een nieuw document maken." ma:contentTypeScope="" ma:versionID="8cc842da975ece84660a49b40348decd">
  <xsd:schema xmlns:xsd="http://www.w3.org/2001/XMLSchema" xmlns:xs="http://www.w3.org/2001/XMLSchema" xmlns:p="http://schemas.microsoft.com/office/2006/metadata/properties" xmlns:ns2="8374821c-0507-4e74-9134-60ba91919936" xmlns:ns3="04553002-999c-4c71-a495-f97b3828ba61" targetNamespace="http://schemas.microsoft.com/office/2006/metadata/properties" ma:root="true" ma:fieldsID="6d8d3eaff922ac408667237c63f580da" ns2:_="" ns3:_="">
    <xsd:import namespace="8374821c-0507-4e74-9134-60ba91919936"/>
    <xsd:import namespace="04553002-999c-4c71-a495-f97b3828b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4821c-0507-4e74-9134-60ba919199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f6d56fa3-0b61-47b5-a8cd-6e1c297cf7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53002-999c-4c71-a495-f97b3828b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39aa874-b79a-44ea-9552-3e9518e4ed82}" ma:internalName="TaxCatchAll" ma:showField="CatchAllData" ma:web="04553002-999c-4c71-a495-f97b3828ba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553002-999c-4c71-a495-f97b3828ba61" xsi:nil="true"/>
    <lcf76f155ced4ddcb4097134ff3c332f xmlns="8374821c-0507-4e74-9134-60ba919199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AC61-66FC-464A-B3CC-44E5BD5E9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A5BC8-4EAF-4D8E-AA05-5E196DDE9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4821c-0507-4e74-9134-60ba91919936"/>
    <ds:schemaRef ds:uri="04553002-999c-4c71-a495-f97b3828b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9DA47D-8B72-4823-8830-66618CFCAC71}">
  <ds:schemaRefs>
    <ds:schemaRef ds:uri="http://schemas.microsoft.com/office/2006/metadata/properties"/>
    <ds:schemaRef ds:uri="http://schemas.microsoft.com/office/infopath/2007/PartnerControls"/>
    <ds:schemaRef ds:uri="04553002-999c-4c71-a495-f97b3828ba61"/>
    <ds:schemaRef ds:uri="8374821c-0507-4e74-9134-60ba919199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179</Words>
  <Application>Microsoft Office PowerPoint</Application>
  <PresentationFormat>Breedbeeld</PresentationFormat>
  <Paragraphs>45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Nicole Jongen</dc:creator>
  <cp:lastModifiedBy>Vera Massot</cp:lastModifiedBy>
  <cp:revision>64</cp:revision>
  <dcterms:created xsi:type="dcterms:W3CDTF">2023-11-14T09:18:58Z</dcterms:created>
  <dcterms:modified xsi:type="dcterms:W3CDTF">2025-10-16T08:39:26Z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0x010100F3C3D14127556B4AA29CEBD5D420451E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